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487" r:id="rId3"/>
    <p:sldId id="568" r:id="rId4"/>
    <p:sldId id="565" r:id="rId5"/>
    <p:sldId id="560" r:id="rId6"/>
    <p:sldId id="566" r:id="rId7"/>
    <p:sldId id="570" r:id="rId8"/>
    <p:sldId id="571" r:id="rId9"/>
    <p:sldId id="551" r:id="rId10"/>
    <p:sldId id="572" r:id="rId11"/>
    <p:sldId id="573" r:id="rId12"/>
    <p:sldId id="576" r:id="rId13"/>
    <p:sldId id="577" r:id="rId14"/>
    <p:sldId id="578" r:id="rId15"/>
    <p:sldId id="579" r:id="rId16"/>
    <p:sldId id="580" r:id="rId17"/>
    <p:sldId id="581" r:id="rId18"/>
    <p:sldId id="582" r:id="rId19"/>
    <p:sldId id="561" r:id="rId20"/>
    <p:sldId id="541" r:id="rId21"/>
    <p:sldId id="584" r:id="rId22"/>
    <p:sldId id="583" r:id="rId23"/>
    <p:sldId id="588" r:id="rId24"/>
    <p:sldId id="328" r:id="rId25"/>
    <p:sldId id="585" r:id="rId26"/>
    <p:sldId id="589" r:id="rId27"/>
    <p:sldId id="264" r:id="rId28"/>
    <p:sldId id="592" r:id="rId29"/>
    <p:sldId id="259" r:id="rId30"/>
    <p:sldId id="591" r:id="rId31"/>
    <p:sldId id="574"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FF2600"/>
    <a:srgbClr val="FF2F92"/>
    <a:srgbClr val="AB7942"/>
    <a:srgbClr val="FFD579"/>
    <a:srgbClr val="7A81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0"/>
    <p:restoredTop sz="73087"/>
  </p:normalViewPr>
  <p:slideViewPr>
    <p:cSldViewPr snapToGrid="0" snapToObjects="1">
      <p:cViewPr varScale="1">
        <p:scale>
          <a:sx n="150" d="100"/>
          <a:sy n="150" d="100"/>
        </p:scale>
        <p:origin x="312" y="16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12/8/20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12/8/20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you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Cover the following:</a:t>
            </a:r>
          </a:p>
          <a:p>
            <a:r>
              <a:rPr lang="en-US" dirty="0"/>
              <a:t>-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43888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 </a:t>
            </a:r>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hidden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 In fact, Joe </a:t>
            </a:r>
            <a:r>
              <a:rPr lang="en-US" dirty="0" err="1"/>
              <a:t>Mirizio</a:t>
            </a:r>
            <a:r>
              <a:rPr lang="en-US" dirty="0"/>
              <a:t> created a CSS file that creates the typeset and colors based on the CHOP style guide.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a 1 or 2 of the groups built!</a:t>
            </a:r>
          </a:p>
          <a:p>
            <a:endParaRPr lang="en-US" dirty="0"/>
          </a:p>
          <a:p>
            <a:r>
              <a:rPr lang="en-US" dirty="0"/>
              <a:t>Just to set expectations - your TA probably isn’t a </a:t>
            </a:r>
            <a:r>
              <a:rPr lang="en-US" dirty="0" err="1"/>
              <a:t>flexdashboard</a:t>
            </a:r>
            <a:r>
              <a:rPr lang="en-US" dirty="0"/>
              <a:t> whiz, and there’s only going to be 15 minutes. But there are a couple of improvements you can make with the tools we’ve covered today, for example change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Communicating your results is a key step in data analysis. 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built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t>
            </a:r>
            <a:r>
              <a:rPr lang="en-US" dirty="0" err="1"/>
              <a:t>plotly</a:t>
            </a:r>
            <a:r>
              <a:rPr lang="en-US" dirty="0"/>
              <a:t> and </a:t>
            </a:r>
            <a:r>
              <a:rPr lang="en-US" dirty="0" err="1"/>
              <a:t>datatables</a:t>
            </a:r>
            <a:r>
              <a:rPr lang="en-US" dirty="0"/>
              <a:t>, there are a large number of additional interactive charts, and a few ones are shown here.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621703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Flexdashboards</a:t>
            </a:r>
            <a:r>
              <a:rPr lang="en-US" dirty="0"/>
              <a:t> are great if you have a static or regularly updated dataset. If you need your app to interact with a backend database in real time or handle data entry, then you can use Shiny. Shiny is a framework for developing fully featured interactive web applications in R.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deploy your </a:t>
            </a:r>
            <a:r>
              <a:rPr lang="en-US" dirty="0" err="1"/>
              <a:t>flexdashboards</a:t>
            </a:r>
            <a:r>
              <a:rPr lang="en-US" dirty="0"/>
              <a:t> or Shiny apps either in the cloud or on premise. If you want to deploy a dashboard or app that’s public-facing and doesn’t show any sensitive data, I recommend </a:t>
            </a:r>
            <a:r>
              <a:rPr lang="en-US" dirty="0" err="1"/>
              <a:t>Shinyapps.io</a:t>
            </a:r>
            <a:r>
              <a:rPr lang="en-US" dirty="0"/>
              <a:t>, which is a free service. </a:t>
            </a:r>
          </a:p>
          <a:p>
            <a:endParaRPr lang="en-US" dirty="0"/>
          </a:p>
          <a:p>
            <a:r>
              <a:rPr lang="en-US" dirty="0"/>
              <a:t>For internal-facing apps that may contain sensitive data you can either use Shiny server or </a:t>
            </a:r>
            <a:r>
              <a:rPr lang="en-US" dirty="0" err="1"/>
              <a:t>Rstudio</a:t>
            </a:r>
            <a:r>
              <a:rPr lang="en-US" dirty="0"/>
              <a:t> Connect. At CHOP, our Analytics department manages an RStudio Connect instance, and if you ask them nicely, they’ll allow you to deploy your </a:t>
            </a:r>
            <a:r>
              <a:rPr lang="en-US" dirty="0" err="1"/>
              <a:t>flexdashboards</a:t>
            </a:r>
            <a:r>
              <a:rPr lang="en-US" dirty="0"/>
              <a:t> and Shiny apps there.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853374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using RStudio Connect at CHOP, it'll be a good idea to take a look at the RStudio Connect Guide written by Christian </a:t>
            </a:r>
            <a:r>
              <a:rPr lang="en-US" dirty="0" err="1"/>
              <a:t>Minich</a:t>
            </a:r>
            <a:r>
              <a:rPr lang="en-US" dirty="0"/>
              <a:t>, which is available at the address shown above. </a:t>
            </a:r>
          </a:p>
          <a:p>
            <a:endParaRPr lang="en-US" dirty="0"/>
          </a:p>
          <a:p>
            <a:r>
              <a:rPr lang="en-US" dirty="0"/>
              <a:t>Basically, everyone at CHOP has viewing access to the content hosted on our RStudio Connect instance, but you have to email Christian </a:t>
            </a:r>
            <a:r>
              <a:rPr lang="en-US" dirty="0" err="1"/>
              <a:t>Minich</a:t>
            </a:r>
            <a:r>
              <a:rPr lang="en-US" dirty="0"/>
              <a:t> to be allowed to publish your own apps.</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29362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the end of the workshop! One of the most frequent questions we get is what can I do to keep learning R after the workshop. We have a few suggestions for that.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EVERYBODY should do is to install R and </a:t>
            </a:r>
            <a:r>
              <a:rPr lang="en-US" dirty="0" err="1"/>
              <a:t>Rstudio</a:t>
            </a:r>
            <a:r>
              <a:rPr lang="en-US" dirty="0"/>
              <a:t> on your own computer. ** Check out the video walkthroughs on the course website for help with this. </a:t>
            </a:r>
          </a:p>
          <a:p>
            <a:endParaRPr lang="en-US" dirty="0"/>
          </a:p>
          <a:p>
            <a:r>
              <a:rPr lang="en-US" dirty="0"/>
              <a:t>** Also, if you’d like to practice with the materials of the course on your own computer, the course website has instructions on how you can download them. We will also post a recording of this session on the website within the next 48 (Joy?) hours, so you will always be able to watch it for a refresher.</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that we recommend is to become part of a community of practice. The best way to do that is to join the CHOP R User group (which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250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a:t>
            </a:r>
            <a:r>
              <a:rPr lang="en-US" dirty="0"/>
              <a:t>on tomorrow, your TAs Meredith and Cass will be giving a very beginner-friendly talk on solving small, </a:t>
            </a:r>
            <a:r>
              <a:rPr lang="en-US" dirty="0" err="1"/>
              <a:t>everday</a:t>
            </a:r>
            <a:r>
              <a:rPr lang="en-US" dirty="0"/>
              <a:t> work problems with R and R Markdown. You should all have gotten a calendar hold for this - I hope you will all join! Also – Joy, can you drop the link to join the CHOP R User group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88151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truest truism in programming is that the only way to learn it is to spend time doing it. It can be difficult to get going in a way that’s doesn’t feel overwhelming, lonely, or even pointless.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help with this, we came up with the idea of a Mini project in R. The idea is that we’ll help you find a problem in your work that you can solve reproducibly by writing a very small R Markdown document. We purposely set up tomorrow’s CHOP R User Group meeting so that we will showcase some problems that can be solved with Mini R Markdown documents.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sign up, we will get you started with a kick-off meeting sometime next week (we’ll send out a Doodle to find a good time), and you will have plenty of support via the CHOP R User Group Slack channel and the Arcus Education team.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we would love for you to give a mini presentation at an upcoming CHOP R User Group meeting about your mini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this sounds interesting to you, please use this link to sign up! And Joy will drop it in the chat as well.</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212215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wanted to point out that “R For Data Science”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is the de-facto standard introduction to data science with 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course is designed so that you can pick up this book and keep learning - we use the same packages and conventions as in that book.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would like to thank all the helpers--</a:t>
            </a:r>
          </a:p>
          <a:p>
            <a:endParaRPr lang="en-US" dirty="0"/>
          </a:p>
          <a:p>
            <a:r>
              <a:rPr lang="en-US" dirty="0"/>
              <a:t>** So to give them a round of virtual applause please click the “yes” button one last time!</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40900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this is the public-facing COVID19 testing dashboard of the University of Washington Lab Medicine Virology lab. By pointing your browser to a specific web site, you can see at a glance some key performance indicators, such as total samples tested to date, which is an impressive 1.3 million as of yesterday; and other numbers such as test positivity rate, daily positives,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CHOP R 101 participants! Hope to see you all tomorrow!</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we just looked at was written in R Markdown – using a package called </a:t>
            </a:r>
            <a:r>
              <a:rPr lang="en-US" dirty="0" err="1"/>
              <a:t>flexdashboard</a:t>
            </a:r>
            <a:r>
              <a:rPr lang="en-US" dirty="0"/>
              <a:t>, which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Flexdashboard</a:t>
            </a:r>
            <a:r>
              <a:rPr lang="en-US" dirty="0"/>
              <a:t> document is an R Markdown document, so it has these elements as well. </a:t>
            </a:r>
          </a:p>
          <a:p>
            <a:endParaRPr lang="en-US" dirty="0"/>
          </a:p>
          <a:p>
            <a:r>
              <a:rPr lang="en-US" dirty="0"/>
              <a:t>For example, look at this </a:t>
            </a:r>
            <a:r>
              <a:rPr lang="en-US" dirty="0" err="1"/>
              <a:t>flexdashboard</a:t>
            </a:r>
            <a:r>
              <a:rPr lang="en-US" dirty="0"/>
              <a:t> document. </a:t>
            </a:r>
          </a:p>
          <a:p>
            <a:endParaRPr lang="en-US" dirty="0"/>
          </a:p>
          <a:p>
            <a:r>
              <a:rPr lang="en-US" dirty="0"/>
              <a:t>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and that’s shown on the right.</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would start with two hash tags.</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add content to it, and tweak it until you get what you want.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HTML document that is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7021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hyperlink" Target="https://gallery.htmlwidgets.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4.tiff"/><Relationship Id="rId5" Type="http://schemas.openxmlformats.org/officeDocument/2006/relationships/image" Target="../media/image33.png"/><Relationship Id="rId4" Type="http://schemas.openxmlformats.org/officeDocument/2006/relationships/hyperlink" Target="https://skadauke.github.io/intro-to-r-for-clinicians-chop/"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luejeans.com/84931487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bit.ly/chopr101-miniprojec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7.tiff"/><Relationship Id="rId4" Type="http://schemas.openxmlformats.org/officeDocument/2006/relationships/hyperlink" Target="https://r4ds.had.co.nz/"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101:</a:t>
            </a:r>
            <a:br>
              <a:rPr lang="en-US" sz="4000" dirty="0"/>
            </a:br>
            <a:r>
              <a:rPr lang="en-US" sz="4000" dirty="0"/>
              <a:t>Intro to R for Clinical Data</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92500"/>
          </a:bodyPr>
          <a:lstStyle/>
          <a:p>
            <a:r>
              <a:rPr lang="en-US" sz="6000" b="1" dirty="0"/>
              <a:t>Dashboard</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Consolas" panose="020B0609020204030204" pitchFamily="49" charset="0"/>
                <a:ea typeface="Monaco" charset="0"/>
                <a:cs typeface="Consolas" panose="020B0609020204030204" pitchFamily="49" charset="0"/>
              </a:endParaRPr>
            </a:p>
            <a:p>
              <a:r>
                <a:rPr lang="en-US" sz="2800" dirty="0" err="1">
                  <a:solidFill>
                    <a:srgbClr val="FF0000"/>
                  </a:solidFill>
                  <a:latin typeface="Consolas" panose="020B0609020204030204" pitchFamily="49" charset="0"/>
                  <a:ea typeface="Monaco" charset="0"/>
                  <a:cs typeface="Consolas" panose="020B0609020204030204" pitchFamily="49" charset="0"/>
                </a:rPr>
                <a:t>my_plot</a:t>
              </a:r>
              <a:r>
                <a:rPr lang="en-US" sz="2800" dirty="0">
                  <a:solidFill>
                    <a:srgbClr val="FF0000"/>
                  </a:solidFill>
                  <a:latin typeface="Consolas" panose="020B0609020204030204" pitchFamily="49" charset="0"/>
                  <a:ea typeface="Monaco" charset="0"/>
                  <a:cs typeface="Consolas" panose="020B0609020204030204" pitchFamily="49" charset="0"/>
                </a:rPr>
                <a:t> &lt;- </a:t>
              </a:r>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a:p>
              <a:endParaRPr lang="en-US" sz="2800" dirty="0">
                <a:latin typeface="Consolas" panose="020B0609020204030204" pitchFamily="49" charset="0"/>
                <a:ea typeface="Monaco" charset="0"/>
                <a:cs typeface="Consolas" panose="020B0609020204030204" pitchFamily="49"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a:p>
              <a:endParaRPr lang="en-US" sz="2800" dirty="0">
                <a:latin typeface="Consolas" panose="020B0609020204030204" pitchFamily="49" charset="0"/>
                <a:ea typeface="Monaco" charset="0"/>
                <a:cs typeface="Consolas" panose="020B0609020204030204" pitchFamily="49"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Consolas" panose="020B0609020204030204" pitchFamily="49" charset="0"/>
                <a:ea typeface="Monaco" charset="0"/>
                <a:cs typeface="Consolas" panose="020B0609020204030204" pitchFamily="49" charset="0"/>
              </a:rPr>
              <a:t>ggplotly</a:t>
            </a:r>
            <a:r>
              <a:rPr lang="en-US" sz="2800" dirty="0">
                <a:solidFill>
                  <a:srgbClr val="FF0000"/>
                </a:solidFill>
                <a:latin typeface="Consolas" panose="020B0609020204030204" pitchFamily="49" charset="0"/>
                <a:ea typeface="Monaco" charset="0"/>
                <a:cs typeface="Consolas" panose="020B0609020204030204" pitchFamily="49" charset="0"/>
              </a:rPr>
              <a:t>(</a:t>
            </a:r>
            <a:r>
              <a:rPr lang="en-US" sz="2800" dirty="0" err="1">
                <a:solidFill>
                  <a:srgbClr val="FF0000"/>
                </a:solidFill>
                <a:latin typeface="Consolas" panose="020B0609020204030204" pitchFamily="49" charset="0"/>
                <a:ea typeface="Monaco" charset="0"/>
                <a:cs typeface="Consolas" panose="020B0609020204030204" pitchFamily="49" charset="0"/>
              </a:rPr>
              <a:t>my_plot</a:t>
            </a:r>
            <a:r>
              <a:rPr lang="en-US" sz="2800" dirty="0">
                <a:solidFill>
                  <a:srgbClr val="FF0000"/>
                </a:solidFill>
                <a:latin typeface="Consolas" panose="020B0609020204030204" pitchFamily="49" charset="0"/>
                <a:ea typeface="Monaco" charset="0"/>
                <a:cs typeface="Consolas" panose="020B0609020204030204" pitchFamily="49" charset="0"/>
              </a:rPr>
              <a:t>)</a:t>
            </a:r>
          </a:p>
          <a:p>
            <a:endParaRPr lang="en-US" sz="2800" dirty="0">
              <a:latin typeface="Consolas" panose="020B0609020204030204" pitchFamily="49" charset="0"/>
              <a:ea typeface="Monaco" charset="0"/>
              <a:cs typeface="Consolas" panose="020B0609020204030204" pitchFamily="49"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Consolas" panose="020B0609020204030204" pitchFamily="49" charset="0"/>
              </a:rPr>
              <a:t>04 – </a:t>
            </a:r>
            <a:r>
              <a:rPr lang="en-US" sz="3600" dirty="0" err="1">
                <a:solidFill>
                  <a:srgbClr val="0070C0"/>
                </a:solidFill>
                <a:latin typeface="Consolas" panose="020B0609020204030204" pitchFamily="49" charset="0"/>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covid_testing</a:t>
              </a:r>
              <a:endParaRPr lang="en-US" sz="2800" dirty="0">
                <a:latin typeface="Consolas" panose="020B0609020204030204" pitchFamily="49" charset="0"/>
                <a:ea typeface="Monaco" charset="0"/>
                <a:cs typeface="Consolas" panose="020B0609020204030204" pitchFamily="49" charset="0"/>
              </a:endParaRPr>
            </a:p>
          </p:txBody>
        </p:sp>
      </p:grpSp>
      <p:grpSp>
        <p:nvGrpSpPr>
          <p:cNvPr id="3" name="Group 2">
            <a:extLst>
              <a:ext uri="{FF2B5EF4-FFF2-40B4-BE49-F238E27FC236}">
                <a16:creationId xmlns:a16="http://schemas.microsoft.com/office/drawing/2014/main" id="{F81823A5-A849-784A-B464-C409E73AB79F}"/>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Consolas" panose="020B0609020204030204" pitchFamily="49" charset="0"/>
                  <a:ea typeface="Monaco" charset="0"/>
                  <a:cs typeface="Consolas" panose="020B0609020204030204" pitchFamily="49"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covid_testing</a:t>
              </a:r>
              <a:r>
                <a:rPr lang="en-US" sz="2800" dirty="0">
                  <a:solidFill>
                    <a:srgbClr val="FF0000"/>
                  </a:solidFill>
                  <a:latin typeface="Consolas" panose="020B0609020204030204" pitchFamily="49" charset="0"/>
                  <a:ea typeface="Monaco" charset="0"/>
                  <a:cs typeface="Consolas" panose="020B0609020204030204" pitchFamily="49" charset="0"/>
                </a:rPr>
                <a:t> %&gt;%</a:t>
              </a:r>
            </a:p>
            <a:p>
              <a:r>
                <a:rPr lang="en-US" sz="2800" dirty="0">
                  <a:solidFill>
                    <a:srgbClr val="FF0000"/>
                  </a:solidFill>
                  <a:latin typeface="Consolas" panose="020B0609020204030204" pitchFamily="49" charset="0"/>
                  <a:ea typeface="Monaco" charset="0"/>
                  <a:cs typeface="Consolas" panose="020B0609020204030204" pitchFamily="49" charset="0"/>
                </a:rPr>
                <a:t>  </a:t>
              </a:r>
              <a:r>
                <a:rPr lang="en-US" sz="2800" dirty="0" err="1">
                  <a:solidFill>
                    <a:srgbClr val="FF0000"/>
                  </a:solidFill>
                  <a:latin typeface="Consolas" panose="020B0609020204030204" pitchFamily="49" charset="0"/>
                  <a:ea typeface="Monaco" charset="0"/>
                  <a:cs typeface="Consolas" panose="020B0609020204030204" pitchFamily="49" charset="0"/>
                </a:rPr>
                <a:t>datatable</a:t>
              </a:r>
              <a:r>
                <a:rPr lang="en-US" sz="2800" dirty="0">
                  <a:solidFill>
                    <a:srgbClr val="FF0000"/>
                  </a:solidFill>
                  <a:latin typeface="Consolas" panose="020B0609020204030204" pitchFamily="49" charset="0"/>
                  <a:ea typeface="Monaco" charset="0"/>
                  <a:cs typeface="Consolas" panose="020B0609020204030204" pitchFamily="49"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24128" y="585216"/>
            <a:ext cx="9720072" cy="547548"/>
          </a:xfrm>
        </p:spPr>
        <p:txBody>
          <a:bodyPr>
            <a:normAutofit fontScale="90000"/>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528550"/>
            <a:ext cx="10019010" cy="5506604"/>
          </a:xfrm>
        </p:spPr>
        <p:txBody>
          <a:bodyPr>
            <a:normAutofit fontScale="70000" lnSpcReduction="20000"/>
          </a:bodyPr>
          <a:lstStyle/>
          <a:p>
            <a:pPr marL="0" indent="0">
              <a:buNone/>
            </a:pPr>
            <a:r>
              <a:rPr lang="en-US" sz="4000" dirty="0"/>
              <a:t>Return to </a:t>
            </a:r>
            <a:r>
              <a:rPr lang="en-US" sz="3100" dirty="0">
                <a:solidFill>
                  <a:srgbClr val="0070C0"/>
                </a:solidFill>
                <a:latin typeface="Consolas" panose="020B0609020204030204" pitchFamily="49" charset="0"/>
              </a:rPr>
              <a:t>04 – </a:t>
            </a:r>
            <a:r>
              <a:rPr lang="en-US" sz="3100" dirty="0" err="1">
                <a:solidFill>
                  <a:srgbClr val="0070C0"/>
                </a:solidFill>
                <a:latin typeface="Consolas" panose="020B0609020204030204" pitchFamily="49" charset="0"/>
              </a:rPr>
              <a:t>Dashboard.Rmd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Consolas" panose="020B0609020204030204" pitchFamily="49" charset="0"/>
              </a:rPr>
              <a:t>covid_testing</a:t>
            </a:r>
            <a:r>
              <a:rPr lang="en-US" sz="3000" dirty="0"/>
              <a:t> </a:t>
            </a:r>
            <a:r>
              <a:rPr lang="en-US" sz="4000" dirty="0"/>
              <a:t>data frame but doesn’t actually filter for positive results. Add to the pipeline a </a:t>
            </a:r>
            <a:r>
              <a:rPr lang="en-US" sz="3100" dirty="0">
                <a:solidFill>
                  <a:srgbClr val="0070C0"/>
                </a:solidFill>
                <a:latin typeface="Consolas" panose="020B0609020204030204" pitchFamily="49" charset="0"/>
              </a:rPr>
              <a:t>filter()</a:t>
            </a:r>
            <a:r>
              <a:rPr lang="en-US" sz="3100" dirty="0"/>
              <a:t> </a:t>
            </a:r>
            <a:r>
              <a:rPr lang="en-US" sz="4000" dirty="0"/>
              <a:t>statement that selects only those rows where the </a:t>
            </a:r>
            <a:r>
              <a:rPr lang="en-US" sz="3100" dirty="0">
                <a:solidFill>
                  <a:srgbClr val="0070C0"/>
                </a:solidFill>
                <a:latin typeface="Consolas" panose="020B0609020204030204" pitchFamily="49" charset="0"/>
              </a:rPr>
              <a:t>result</a:t>
            </a:r>
            <a:r>
              <a:rPr lang="en-US" sz="4000" dirty="0"/>
              <a:t> value is </a:t>
            </a:r>
            <a:r>
              <a:rPr lang="en-US" sz="3100" dirty="0">
                <a:solidFill>
                  <a:srgbClr val="0070C0"/>
                </a:solidFill>
                <a:latin typeface="Consolas" panose="020B0609020204030204" pitchFamily="49" charset="0"/>
              </a:rPr>
              <a:t>"positive"</a:t>
            </a:r>
            <a:r>
              <a:rPr lang="en-US" sz="4000" dirty="0"/>
              <a:t> (Hint: </a:t>
            </a:r>
            <a:r>
              <a:rPr lang="en-US" sz="3100" dirty="0">
                <a:solidFill>
                  <a:srgbClr val="0070C0"/>
                </a:solidFill>
                <a:latin typeface="Consolas" panose="020B0609020204030204" pitchFamily="49" charset="0"/>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Consolas" panose="020B0609020204030204" pitchFamily="49" charset="0"/>
              </a:rPr>
              <a:t>datatable</a:t>
            </a:r>
            <a:r>
              <a:rPr lang="en-US" sz="3100" dirty="0">
                <a:solidFill>
                  <a:srgbClr val="0070C0"/>
                </a:solidFill>
                <a:latin typeface="Consolas" panose="020B0609020204030204" pitchFamily="49" charset="0"/>
              </a:rPr>
              <a:t>()</a:t>
            </a:r>
            <a:r>
              <a:rPr lang="en-US" sz="4000" dirty="0"/>
              <a:t> function, we first need to load the </a:t>
            </a:r>
            <a:r>
              <a:rPr lang="en-US" sz="3100" dirty="0">
                <a:solidFill>
                  <a:srgbClr val="0070C0"/>
                </a:solidFill>
                <a:latin typeface="Consolas" panose="020B0609020204030204" pitchFamily="49" charset="0"/>
              </a:rPr>
              <a:t>DT</a:t>
            </a:r>
            <a:r>
              <a:rPr lang="en-US" sz="4000" dirty="0"/>
              <a:t> package. Add a line to the </a:t>
            </a:r>
            <a:r>
              <a:rPr lang="en-US" sz="3000" dirty="0">
                <a:solidFill>
                  <a:srgbClr val="0070C0"/>
                </a:solidFill>
                <a:latin typeface="Consolas" panose="020B0609020204030204" pitchFamily="49" charset="0"/>
              </a:rPr>
              <a:t>setup</a:t>
            </a:r>
            <a:r>
              <a:rPr lang="en-US" sz="4000" dirty="0"/>
              <a:t> chunk (all the way on top!) to load the </a:t>
            </a:r>
            <a:r>
              <a:rPr lang="en-US" sz="3100" dirty="0">
                <a:solidFill>
                  <a:srgbClr val="0070C0"/>
                </a:solidFill>
                <a:latin typeface="Consolas" panose="020B0609020204030204" pitchFamily="49" charset="0"/>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3858567" y="1874729"/>
            <a:ext cx="7188652" cy="3138224"/>
            <a:chOff x="2080821" y="3409614"/>
            <a:chExt cx="8090003" cy="619116"/>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13261"/>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title: "My Dashboard"</a:t>
              </a:r>
            </a:p>
            <a:p>
              <a:r>
                <a:rPr lang="en-US" sz="2800" dirty="0">
                  <a:latin typeface="Consolas" panose="020B0609020204030204" pitchFamily="49" charset="0"/>
                  <a:ea typeface="Monaco" charset="0"/>
                  <a:cs typeface="Consolas" panose="020B0609020204030204" pitchFamily="49" charset="0"/>
                </a:rPr>
                <a:t>output: </a:t>
              </a:r>
            </a:p>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flexdashboard</a:t>
              </a:r>
              <a:r>
                <a:rPr lang="en-US" sz="2800" dirty="0">
                  <a:latin typeface="Consolas" panose="020B0609020204030204" pitchFamily="49" charset="0"/>
                  <a:ea typeface="Monaco" charset="0"/>
                  <a:cs typeface="Consolas" panose="020B0609020204030204" pitchFamily="49" charset="0"/>
                </a:rPr>
                <a:t>::</a:t>
              </a:r>
              <a:r>
                <a:rPr lang="en-US" sz="2800" dirty="0" err="1">
                  <a:latin typeface="Consolas" panose="020B0609020204030204" pitchFamily="49" charset="0"/>
                  <a:ea typeface="Monaco" charset="0"/>
                  <a:cs typeface="Consolas" panose="020B0609020204030204" pitchFamily="49" charset="0"/>
                </a:rPr>
                <a:t>flex_dashboard</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orientation: rows</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FF0000"/>
                  </a:solidFill>
                  <a:latin typeface="Consolas" panose="020B0609020204030204" pitchFamily="49" charset="0"/>
                  <a:ea typeface="Monaco" charset="0"/>
                  <a:cs typeface="Consolas" panose="020B0609020204030204" pitchFamily="49" charset="0"/>
                </a:rPr>
                <a:t>theme: cerulean</a:t>
              </a:r>
            </a:p>
            <a:p>
              <a:r>
                <a:rPr lang="en-US" sz="2800" dirty="0">
                  <a:latin typeface="Consolas" panose="020B0609020204030204" pitchFamily="49" charset="0"/>
                  <a:ea typeface="Monaco" charset="0"/>
                  <a:cs typeface="Consolas" panose="020B0609020204030204" pitchFamily="49"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grpSp>
        <p:nvGrpSpPr>
          <p:cNvPr id="13" name="Group 12">
            <a:extLst>
              <a:ext uri="{FF2B5EF4-FFF2-40B4-BE49-F238E27FC236}">
                <a16:creationId xmlns:a16="http://schemas.microsoft.com/office/drawing/2014/main" id="{7A238175-C8FF-5242-9455-352B8DFB67D3}"/>
              </a:ext>
            </a:extLst>
          </p:cNvPr>
          <p:cNvGrpSpPr/>
          <p:nvPr/>
        </p:nvGrpSpPr>
        <p:grpSpPr>
          <a:xfrm>
            <a:off x="866943" y="1874728"/>
            <a:ext cx="2780605" cy="3138224"/>
            <a:chOff x="1831585" y="708803"/>
            <a:chExt cx="2780605" cy="3138224"/>
          </a:xfrm>
        </p:grpSpPr>
        <p:sp>
          <p:nvSpPr>
            <p:cNvPr id="14" name="TextBox 13">
              <a:extLst>
                <a:ext uri="{FF2B5EF4-FFF2-40B4-BE49-F238E27FC236}">
                  <a16:creationId xmlns:a16="http://schemas.microsoft.com/office/drawing/2014/main" id="{C722AE03-C80B-974D-9F2F-4A80E82E6F7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5" name="Right Brace 14">
              <a:extLst>
                <a:ext uri="{FF2B5EF4-FFF2-40B4-BE49-F238E27FC236}">
                  <a16:creationId xmlns:a16="http://schemas.microsoft.com/office/drawing/2014/main" id="{D5DCB202-F0C3-3842-9FA1-430ACC2E09CE}"/>
                </a:ext>
              </a:extLst>
            </p:cNvPr>
            <p:cNvSpPr/>
            <p:nvPr/>
          </p:nvSpPr>
          <p:spPr>
            <a:xfrm flipH="1">
              <a:off x="4381081" y="708803"/>
              <a:ext cx="231109" cy="313822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5EC92A10-6A83-004A-8267-A771376377C5}"/>
                </a:ext>
              </a:extLst>
            </p:cNvPr>
            <p:cNvGrpSpPr/>
            <p:nvPr/>
          </p:nvGrpSpPr>
          <p:grpSpPr>
            <a:xfrm>
              <a:off x="1831585" y="1574731"/>
              <a:ext cx="1955868" cy="1077218"/>
              <a:chOff x="5011308" y="441228"/>
              <a:chExt cx="2365216" cy="2011084"/>
            </a:xfrm>
          </p:grpSpPr>
          <p:sp>
            <p:nvSpPr>
              <p:cNvPr id="17" name="Rounded Rectangular Callout 16">
                <a:extLst>
                  <a:ext uri="{FF2B5EF4-FFF2-40B4-BE49-F238E27FC236}">
                    <a16:creationId xmlns:a16="http://schemas.microsoft.com/office/drawing/2014/main" id="{483BAAA6-E1DB-E748-8479-F4B7EFE21C59}"/>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5F1D08-C509-5040-848C-88A3BD5DFB8B}"/>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spTree>
    <p:extLst>
      <p:ext uri="{BB962C8B-B14F-4D97-AF65-F5344CB8AC3E}">
        <p14:creationId xmlns:p14="http://schemas.microsoft.com/office/powerpoint/2010/main" val="246280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dirty="0" err="1">
                <a:solidFill>
                  <a:srgbClr val="0070C0"/>
                </a:solidFill>
                <a:latin typeface="Consolas" panose="020B0609020204030204" pitchFamily="49" charset="0"/>
              </a:rPr>
              <a:t>flexdashboard</a:t>
            </a:r>
            <a:endParaRPr lang="en-US" sz="2400" dirty="0">
              <a:solidFill>
                <a:srgbClr val="0070C0"/>
              </a:solidFill>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dirty="0" err="1">
                <a:solidFill>
                  <a:srgbClr val="0070C0"/>
                </a:solidFill>
                <a:latin typeface="Consolas" panose="020B0609020204030204" pitchFamily="49" charset="0"/>
              </a:rPr>
              <a:t>plotly</a:t>
            </a:r>
            <a:endParaRPr lang="en-US" sz="3200" dirty="0">
              <a:solidFill>
                <a:srgbClr val="0070C0"/>
              </a:solidFill>
              <a:latin typeface="Consolas" panose="020B0609020204030204" pitchFamily="49" charset="0"/>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dirty="0">
                <a:solidFill>
                  <a:srgbClr val="0070C0"/>
                </a:solidFill>
                <a:latin typeface="Consolas" panose="020B0609020204030204" pitchFamily="49" charset="0"/>
              </a:rPr>
              <a:t>DT</a:t>
            </a:r>
            <a:endParaRPr lang="en-US" sz="32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8951842" y="3857356"/>
            <a:ext cx="2683567"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3"/>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4"/>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5"/>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6"/>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7"/>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8"/>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9"/>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normAutofit fontScale="90000"/>
          </a:bodyPr>
          <a:lstStyle/>
          <a:p>
            <a:r>
              <a:rPr lang="en-US" dirty="0"/>
              <a:t>Deploying </a:t>
            </a:r>
            <a:r>
              <a:rPr lang="en-US" dirty="0" err="1"/>
              <a:t>flexdashboards</a:t>
            </a:r>
            <a:r>
              <a:rPr lang="en-US" dirty="0"/>
              <a:t> and Shiny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B1B60B68-68B5-3541-8CAB-36A60DF5982B}"/>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CHOP RStudio Connect</a:t>
            </a:r>
            <a:endParaRPr sz="4400" dirty="0">
              <a:latin typeface="Tw Cen MT" panose="020B0602020104020603" pitchFamily="34" charset="77"/>
              <a:cs typeface="Helvetica Neue"/>
            </a:endParaRPr>
          </a:p>
        </p:txBody>
      </p:sp>
      <p:sp>
        <p:nvSpPr>
          <p:cNvPr id="12" name="TextBox 11">
            <a:extLst>
              <a:ext uri="{FF2B5EF4-FFF2-40B4-BE49-F238E27FC236}">
                <a16:creationId xmlns:a16="http://schemas.microsoft.com/office/drawing/2014/main" id="{D75AC55C-A908-E944-BF19-D2354017BD69}"/>
              </a:ext>
            </a:extLst>
          </p:cNvPr>
          <p:cNvSpPr txBox="1"/>
          <p:nvPr/>
        </p:nvSpPr>
        <p:spPr>
          <a:xfrm>
            <a:off x="2230368" y="1409403"/>
            <a:ext cx="8088574" cy="523220"/>
          </a:xfrm>
          <a:prstGeom prst="rect">
            <a:avLst/>
          </a:prstGeom>
          <a:noFill/>
        </p:spPr>
        <p:txBody>
          <a:bodyPr wrap="square" rtlCol="0">
            <a:spAutoFit/>
          </a:bodyPr>
          <a:lstStyle/>
          <a:p>
            <a:pPr lvl="0" algn="ctr"/>
            <a:r>
              <a:rPr lang="en-US" sz="2800" dirty="0" err="1">
                <a:solidFill>
                  <a:srgbClr val="0B65C0"/>
                </a:solidFill>
                <a:latin typeface="Tw Cen MT" panose="020B0602020104020603" pitchFamily="34" charset="77"/>
              </a:rPr>
              <a:t>wiki.chop.edu</a:t>
            </a:r>
            <a:r>
              <a:rPr lang="en-US" sz="2800" dirty="0">
                <a:solidFill>
                  <a:srgbClr val="0B65C0"/>
                </a:solidFill>
                <a:latin typeface="Tw Cen MT" panose="020B0602020104020603" pitchFamily="34" charset="77"/>
              </a:rPr>
              <a:t>/display/DA/</a:t>
            </a:r>
            <a:r>
              <a:rPr lang="en-US" sz="2800" dirty="0" err="1">
                <a:solidFill>
                  <a:srgbClr val="0B65C0"/>
                </a:solidFill>
                <a:latin typeface="Tw Cen MT" panose="020B0602020104020603" pitchFamily="34" charset="77"/>
              </a:rPr>
              <a:t>R+Studio+Connect</a:t>
            </a:r>
            <a:endParaRPr lang="en-US" sz="2800" dirty="0">
              <a:solidFill>
                <a:srgbClr val="0B65C0"/>
              </a:solidFill>
              <a:latin typeface="Tw Cen MT" panose="020B0602020104020603" pitchFamily="34" charset="77"/>
            </a:endParaRPr>
          </a:p>
        </p:txBody>
      </p:sp>
      <p:pic>
        <p:nvPicPr>
          <p:cNvPr id="3" name="Picture 2">
            <a:extLst>
              <a:ext uri="{FF2B5EF4-FFF2-40B4-BE49-F238E27FC236}">
                <a16:creationId xmlns:a16="http://schemas.microsoft.com/office/drawing/2014/main" id="{BF37DA78-1D21-F940-9B2D-66C36EBA33DF}"/>
              </a:ext>
            </a:extLst>
          </p:cNvPr>
          <p:cNvPicPr>
            <a:picLocks noChangeAspect="1"/>
          </p:cNvPicPr>
          <p:nvPr/>
        </p:nvPicPr>
        <p:blipFill>
          <a:blip r:embed="rId3"/>
          <a:stretch>
            <a:fillRect/>
          </a:stretch>
        </p:blipFill>
        <p:spPr>
          <a:xfrm>
            <a:off x="1930960" y="1641079"/>
            <a:ext cx="8687389" cy="6858000"/>
          </a:xfrm>
          <a:prstGeom prst="rect">
            <a:avLst/>
          </a:prstGeom>
        </p:spPr>
      </p:pic>
    </p:spTree>
    <p:extLst>
      <p:ext uri="{BB962C8B-B14F-4D97-AF65-F5344CB8AC3E}">
        <p14:creationId xmlns:p14="http://schemas.microsoft.com/office/powerpoint/2010/main" val="2167762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3"/>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79745" y="5944470"/>
            <a:ext cx="8232510" cy="954107"/>
          </a:xfrm>
          <a:prstGeom prst="rect">
            <a:avLst/>
          </a:prstGeom>
        </p:spPr>
        <p:txBody>
          <a:bodyPr wrap="none">
            <a:spAutoFit/>
          </a:bodyPr>
          <a:lstStyle/>
          <a:p>
            <a:r>
              <a:rPr lang="en-US" sz="2800" dirty="0">
                <a:hlinkClick r:id="rId4"/>
              </a:rPr>
              <a:t>https://skadauke.github.io/intro-to-r-for-clinicians-chop/</a:t>
            </a:r>
            <a:endParaRPr lang="en-US" sz="2800" dirty="0"/>
          </a:p>
          <a:p>
            <a:endParaRPr lang="en-US" sz="2800" dirty="0"/>
          </a:p>
        </p:txBody>
      </p:sp>
      <p:pic>
        <p:nvPicPr>
          <p:cNvPr id="10" name="Picture 9">
            <a:extLst>
              <a:ext uri="{FF2B5EF4-FFF2-40B4-BE49-F238E27FC236}">
                <a16:creationId xmlns:a16="http://schemas.microsoft.com/office/drawing/2014/main" id="{4DC016AC-369D-EE43-B744-B4A3839BF8B3}"/>
              </a:ext>
            </a:extLst>
          </p:cNvPr>
          <p:cNvPicPr>
            <a:picLocks noChangeAspect="1"/>
          </p:cNvPicPr>
          <p:nvPr/>
        </p:nvPicPr>
        <p:blipFill>
          <a:blip r:embed="rId5"/>
          <a:stretch>
            <a:fillRect/>
          </a:stretch>
        </p:blipFill>
        <p:spPr>
          <a:xfrm>
            <a:off x="96329" y="2190641"/>
            <a:ext cx="5035020" cy="2891540"/>
          </a:xfrm>
          <a:prstGeom prst="rect">
            <a:avLst/>
          </a:prstGeom>
        </p:spPr>
      </p:pic>
      <p:pic>
        <p:nvPicPr>
          <p:cNvPr id="11" name="Picture 10">
            <a:extLst>
              <a:ext uri="{FF2B5EF4-FFF2-40B4-BE49-F238E27FC236}">
                <a16:creationId xmlns:a16="http://schemas.microsoft.com/office/drawing/2014/main" id="{0DB2D431-700C-A44B-885A-0415F88A9FCB}"/>
              </a:ext>
            </a:extLst>
          </p:cNvPr>
          <p:cNvPicPr>
            <a:picLocks noChangeAspect="1"/>
          </p:cNvPicPr>
          <p:nvPr/>
        </p:nvPicPr>
        <p:blipFill>
          <a:blip r:embed="rId6"/>
          <a:stretch>
            <a:fillRect/>
          </a:stretch>
        </p:blipFill>
        <p:spPr>
          <a:xfrm>
            <a:off x="2152579" y="2904794"/>
            <a:ext cx="952500" cy="952500"/>
          </a:xfrm>
          <a:prstGeom prst="rect">
            <a:avLst/>
          </a:prstGeom>
        </p:spPr>
      </p:pic>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E9CC9-B699-6B48-BF1A-33F72ADA8140}"/>
              </a:ext>
            </a:extLst>
          </p:cNvPr>
          <p:cNvSpPr>
            <a:spLocks noGrp="1"/>
          </p:cNvSpPr>
          <p:nvPr>
            <p:ph idx="1"/>
          </p:nvPr>
        </p:nvSpPr>
        <p:spPr>
          <a:xfrm>
            <a:off x="4329953" y="2330825"/>
            <a:ext cx="7064188" cy="3846138"/>
          </a:xfrm>
        </p:spPr>
        <p:txBody>
          <a:bodyPr>
            <a:normAutofit/>
          </a:bodyPr>
          <a:lstStyle/>
          <a:p>
            <a:pPr marL="0" indent="0">
              <a:buNone/>
            </a:pPr>
            <a:r>
              <a:rPr lang="en-US" sz="3200" b="1" dirty="0"/>
              <a:t>CHOP R User Group Meeting </a:t>
            </a:r>
            <a:r>
              <a:rPr lang="en-US" sz="3200" dirty="0"/>
              <a:t>🗣</a:t>
            </a:r>
          </a:p>
          <a:p>
            <a:pPr marL="0" indent="0">
              <a:buNone/>
            </a:pPr>
            <a:r>
              <a:rPr lang="en-US" sz="3200" i="1" dirty="0"/>
              <a:t>Thursday, Dec 10 at 2 PM </a:t>
            </a:r>
          </a:p>
          <a:p>
            <a:pPr marL="0" indent="0">
              <a:buNone/>
            </a:pPr>
            <a:r>
              <a:rPr lang="en-US" sz="3200" dirty="0"/>
              <a:t>Meredith Lee and Cass Wilkinson </a:t>
            </a:r>
            <a:r>
              <a:rPr lang="en-US" sz="3200" dirty="0" err="1"/>
              <a:t>Saldaña</a:t>
            </a:r>
            <a:r>
              <a:rPr lang="en-US" sz="3200" dirty="0"/>
              <a:t>: </a:t>
            </a:r>
            <a:r>
              <a:rPr lang="en-US" sz="3200" i="1" dirty="0"/>
              <a:t>How to solve small, everyday work problems with R and R Markdown</a:t>
            </a:r>
          </a:p>
          <a:p>
            <a:pPr marL="0" indent="0">
              <a:buNone/>
            </a:pPr>
            <a:r>
              <a:rPr lang="en-US" sz="3200" dirty="0">
                <a:hlinkClick r:id="rId3"/>
              </a:rPr>
              <a:t>https://bluejeans.com/849314871</a:t>
            </a:r>
            <a:endParaRPr lang="en-US" sz="3200" dirty="0"/>
          </a:p>
          <a:p>
            <a:pPr marL="0" indent="0">
              <a:buNone/>
            </a:pPr>
            <a:endParaRPr lang="en-US" sz="3200" dirty="0"/>
          </a:p>
        </p:txBody>
      </p:sp>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fontScale="90000"/>
          </a:bodyPr>
          <a:lstStyle/>
          <a:p>
            <a:r>
              <a:rPr lang="en-US" dirty="0"/>
              <a:t>“Come” to a CHOP R User Group Meeting!</a:t>
            </a:r>
          </a:p>
        </p:txBody>
      </p:sp>
    </p:spTree>
    <p:extLst>
      <p:ext uri="{BB962C8B-B14F-4D97-AF65-F5344CB8AC3E}">
        <p14:creationId xmlns:p14="http://schemas.microsoft.com/office/powerpoint/2010/main" val="380223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18C7-B957-804B-85FD-855F55C1A28B}"/>
              </a:ext>
            </a:extLst>
          </p:cNvPr>
          <p:cNvSpPr>
            <a:spLocks noGrp="1"/>
          </p:cNvSpPr>
          <p:nvPr>
            <p:ph type="title"/>
          </p:nvPr>
        </p:nvSpPr>
        <p:spPr/>
        <p:txBody>
          <a:bodyPr/>
          <a:lstStyle/>
          <a:p>
            <a:r>
              <a:rPr lang="en-US" dirty="0"/>
              <a:t>Do a </a:t>
            </a:r>
            <a:r>
              <a:rPr lang="en-US" dirty="0">
                <a:solidFill>
                  <a:srgbClr val="D883FF"/>
                </a:solidFill>
              </a:rPr>
              <a:t>Mini</a:t>
            </a:r>
            <a:r>
              <a:rPr lang="en-US" dirty="0"/>
              <a:t> Project in R!</a:t>
            </a:r>
          </a:p>
        </p:txBody>
      </p:sp>
      <p:sp>
        <p:nvSpPr>
          <p:cNvPr id="3" name="Content Placeholder 2">
            <a:extLst>
              <a:ext uri="{FF2B5EF4-FFF2-40B4-BE49-F238E27FC236}">
                <a16:creationId xmlns:a16="http://schemas.microsoft.com/office/drawing/2014/main" id="{C9C08A0A-70A9-8C4E-BA88-ABA68A10F96C}"/>
              </a:ext>
            </a:extLst>
          </p:cNvPr>
          <p:cNvSpPr>
            <a:spLocks noGrp="1"/>
          </p:cNvSpPr>
          <p:nvPr>
            <p:ph idx="1"/>
          </p:nvPr>
        </p:nvSpPr>
        <p:spPr/>
        <p:txBody>
          <a:bodyPr>
            <a:normAutofit fontScale="92500"/>
          </a:bodyPr>
          <a:lstStyle/>
          <a:p>
            <a:pPr marL="0" indent="0" algn="ctr">
              <a:buNone/>
            </a:pPr>
            <a:r>
              <a:rPr lang="en-US" sz="2400" dirty="0"/>
              <a:t>The only way to learn R is to actually spend some time writing R code.</a:t>
            </a:r>
          </a:p>
          <a:p>
            <a:pPr marL="0" indent="0">
              <a:buNone/>
            </a:pPr>
            <a:endParaRPr lang="en-US" sz="2400" dirty="0"/>
          </a:p>
          <a:p>
            <a:pPr>
              <a:buFontTx/>
              <a:buChar char="-"/>
            </a:pPr>
            <a:r>
              <a:rPr lang="en-US" sz="2400" dirty="0"/>
              <a:t> Identify a work problem that can be solved with a </a:t>
            </a:r>
            <a:r>
              <a:rPr lang="en-US" sz="2400" dirty="0">
                <a:solidFill>
                  <a:srgbClr val="D883FF"/>
                </a:solidFill>
              </a:rPr>
              <a:t>Mini </a:t>
            </a:r>
            <a:r>
              <a:rPr lang="en-US" sz="2400" dirty="0"/>
              <a:t>R Markdown document</a:t>
            </a:r>
          </a:p>
          <a:p>
            <a:pPr>
              <a:buFontTx/>
              <a:buChar char="-"/>
            </a:pPr>
            <a:r>
              <a:rPr lang="en-US" sz="2400" dirty="0"/>
              <a:t> See tomorrow’s CHOP R User Group meeting for sample </a:t>
            </a:r>
            <a:r>
              <a:rPr lang="en-US" sz="2400" dirty="0">
                <a:solidFill>
                  <a:srgbClr val="D883FF"/>
                </a:solidFill>
              </a:rPr>
              <a:t>Mini</a:t>
            </a:r>
            <a:r>
              <a:rPr lang="en-US" sz="2400" dirty="0"/>
              <a:t> projects</a:t>
            </a:r>
          </a:p>
          <a:p>
            <a:pPr>
              <a:buFontTx/>
              <a:buChar char="-"/>
            </a:pPr>
            <a:r>
              <a:rPr lang="en-US" sz="2400" dirty="0"/>
              <a:t> Kick-off meeting next week (time TBD)</a:t>
            </a:r>
          </a:p>
          <a:p>
            <a:pPr>
              <a:buFontTx/>
              <a:buChar char="-"/>
            </a:pPr>
            <a:r>
              <a:rPr lang="en-US" sz="2400" dirty="0"/>
              <a:t> Get lots of support via CHOP R User Group and Arcus Education</a:t>
            </a:r>
          </a:p>
          <a:p>
            <a:pPr>
              <a:buFontTx/>
              <a:buChar char="-"/>
            </a:pPr>
            <a:r>
              <a:rPr lang="en-US" sz="2400" dirty="0"/>
              <a:t> Optional: Give a </a:t>
            </a:r>
            <a:r>
              <a:rPr lang="en-US" sz="2400" dirty="0">
                <a:solidFill>
                  <a:srgbClr val="D883FF"/>
                </a:solidFill>
              </a:rPr>
              <a:t>Mini</a:t>
            </a:r>
            <a:r>
              <a:rPr lang="en-US" sz="2400" dirty="0"/>
              <a:t> presentation at an upcoming CHOP R User Group meeting</a:t>
            </a:r>
          </a:p>
          <a:p>
            <a:pPr marL="0" indent="0">
              <a:buNone/>
            </a:pPr>
            <a:endParaRPr lang="en-US" sz="2400" dirty="0">
              <a:solidFill>
                <a:srgbClr val="6B9F25"/>
              </a:solidFill>
              <a:hlinkClick r:id="rId3">
                <a:extLst>
                  <a:ext uri="{A12FA001-AC4F-418D-AE19-62706E023703}">
                    <ahyp:hlinkClr xmlns:ahyp="http://schemas.microsoft.com/office/drawing/2018/hyperlinkcolor" val="tx"/>
                  </a:ext>
                </a:extLst>
              </a:hlinkClick>
            </a:endParaRPr>
          </a:p>
          <a:p>
            <a:pPr marL="0" indent="0" algn="ctr">
              <a:buNone/>
            </a:pPr>
            <a:r>
              <a:rPr lang="en-US" sz="3200" dirty="0">
                <a:solidFill>
                  <a:srgbClr val="6B9F25"/>
                </a:solidFill>
                <a:hlinkClick r:id="rId3">
                  <a:extLst>
                    <a:ext uri="{A12FA001-AC4F-418D-AE19-62706E023703}">
                      <ahyp:hlinkClr xmlns:ahyp="http://schemas.microsoft.com/office/drawing/2018/hyperlinkcolor" val="tx"/>
                    </a:ext>
                  </a:extLst>
                </a:hlinkClick>
              </a:rPr>
              <a:t>https://bit.ly/chopr101-</a:t>
            </a:r>
            <a:r>
              <a:rPr lang="en-US" sz="3200" dirty="0">
                <a:solidFill>
                  <a:srgbClr val="D883FF"/>
                </a:solidFill>
                <a:hlinkClick r:id="rId3">
                  <a:extLst>
                    <a:ext uri="{A12FA001-AC4F-418D-AE19-62706E023703}">
                      <ahyp:hlinkClr xmlns:ahyp="http://schemas.microsoft.com/office/drawing/2018/hyperlinkcolor" val="tx"/>
                    </a:ext>
                  </a:extLst>
                </a:hlinkClick>
              </a:rPr>
              <a:t>mini</a:t>
            </a:r>
            <a:r>
              <a:rPr lang="en-US" sz="3200" dirty="0">
                <a:solidFill>
                  <a:srgbClr val="6B9F25"/>
                </a:solidFill>
                <a:hlinkClick r:id="rId3">
                  <a:extLst>
                    <a:ext uri="{A12FA001-AC4F-418D-AE19-62706E023703}">
                      <ahyp:hlinkClr xmlns:ahyp="http://schemas.microsoft.com/office/drawing/2018/hyperlinkcolor" val="tx"/>
                    </a:ext>
                  </a:extLst>
                </a:hlinkClick>
              </a:rPr>
              <a:t>project</a:t>
            </a:r>
            <a:endParaRPr lang="en-US" sz="3200" dirty="0"/>
          </a:p>
          <a:p>
            <a:endParaRPr lang="en-US" dirty="0"/>
          </a:p>
        </p:txBody>
      </p:sp>
    </p:spTree>
    <p:extLst>
      <p:ext uri="{BB962C8B-B14F-4D97-AF65-F5344CB8AC3E}">
        <p14:creationId xmlns:p14="http://schemas.microsoft.com/office/powerpoint/2010/main" val="194806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4" name="Picture 3">
            <a:extLst>
              <a:ext uri="{FF2B5EF4-FFF2-40B4-BE49-F238E27FC236}">
                <a16:creationId xmlns:a16="http://schemas.microsoft.com/office/drawing/2014/main" id="{453A115F-1ED2-634F-B0DB-B9EF75885F3F}"/>
              </a:ext>
            </a:extLst>
          </p:cNvPr>
          <p:cNvPicPr>
            <a:picLocks noChangeAspect="1"/>
          </p:cNvPicPr>
          <p:nvPr/>
        </p:nvPicPr>
        <p:blipFill>
          <a:blip r:embed="rId3"/>
          <a:stretch>
            <a:fillRect/>
          </a:stretch>
        </p:blipFill>
        <p:spPr>
          <a:xfrm>
            <a:off x="2746649" y="1440939"/>
            <a:ext cx="6698701" cy="5205394"/>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lnSpcReduction="10000"/>
          </a:bodyPr>
          <a:lstStyle/>
          <a:p>
            <a:pPr algn="ctr"/>
            <a:r>
              <a:rPr lang="en-US" sz="3600" dirty="0"/>
              <a:t>Richard Hanna</a:t>
            </a:r>
          </a:p>
          <a:p>
            <a:pPr algn="ctr"/>
            <a:r>
              <a:rPr lang="en-US" sz="3600" dirty="0"/>
              <a:t>Silvia </a:t>
            </a:r>
            <a:r>
              <a:rPr lang="en-US" sz="3600" dirty="0" err="1"/>
              <a:t>Canelón</a:t>
            </a:r>
            <a:endParaRPr lang="en-US" sz="3600" dirty="0"/>
          </a:p>
          <a:p>
            <a:pPr algn="ctr"/>
            <a:r>
              <a:rPr lang="en-US" sz="3600" dirty="0"/>
              <a:t>Cass Wilkinson-</a:t>
            </a:r>
            <a:r>
              <a:rPr lang="en-US" sz="3600" dirty="0" err="1"/>
              <a:t>Saldaña</a:t>
            </a:r>
            <a:endParaRPr lang="en-US" sz="3600" dirty="0"/>
          </a:p>
          <a:p>
            <a:pPr algn="ctr"/>
            <a:r>
              <a:rPr lang="en-US" sz="3600" dirty="0"/>
              <a:t>Rachel </a:t>
            </a:r>
            <a:r>
              <a:rPr lang="en-US" sz="3600" dirty="0" err="1"/>
              <a:t>Kolster</a:t>
            </a:r>
            <a:endParaRPr lang="en-US" sz="3600" dirty="0"/>
          </a:p>
          <a:p>
            <a:pPr algn="ctr"/>
            <a:r>
              <a:rPr lang="en-US" sz="3600" dirty="0"/>
              <a:t>Jason Xu</a:t>
            </a:r>
          </a:p>
          <a:p>
            <a:pPr algn="ctr"/>
            <a:r>
              <a:rPr lang="en-US" sz="3600" dirty="0"/>
              <a:t>Joy Payton</a:t>
            </a:r>
          </a:p>
          <a:p>
            <a:pPr algn="ctr"/>
            <a:r>
              <a:rPr lang="en-US" sz="3600" dirty="0"/>
              <a:t>Meredith Lee</a:t>
            </a:r>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23799C12-085F-FD47-B3D7-F5C69A92C1F3}"/>
              </a:ext>
            </a:extLst>
          </p:cNvPr>
          <p:cNvPicPr>
            <a:picLocks noChangeAspect="1"/>
          </p:cNvPicPr>
          <p:nvPr/>
        </p:nvPicPr>
        <p:blipFill rotWithShape="1">
          <a:blip r:embed="rId3"/>
          <a:srcRect l="21178" t="13853" r="28202" b="39173"/>
          <a:stretch/>
        </p:blipFill>
        <p:spPr>
          <a:xfrm>
            <a:off x="8848163" y="2303929"/>
            <a:ext cx="2671483" cy="2885477"/>
          </a:xfrm>
          <a:prstGeom prst="rect">
            <a:avLst/>
          </a:prstGeom>
        </p:spPr>
      </p:pic>
    </p:spTree>
    <p:extLst>
      <p:ext uri="{BB962C8B-B14F-4D97-AF65-F5344CB8AC3E}">
        <p14:creationId xmlns:p14="http://schemas.microsoft.com/office/powerpoint/2010/main" val="947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Recap: 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a:bodyPr>
          <a:lstStyle/>
          <a:p>
            <a:r>
              <a:rPr lang="en-US" sz="2800" dirty="0"/>
              <a:t>Open </a:t>
            </a:r>
            <a:r>
              <a:rPr lang="en-US" sz="2400" dirty="0">
                <a:solidFill>
                  <a:srgbClr val="0070C0"/>
                </a:solidFill>
                <a:latin typeface="Consolas" panose="020B0609020204030204" pitchFamily="49" charset="0"/>
              </a:rPr>
              <a:t>04 – </a:t>
            </a:r>
            <a:r>
              <a:rPr lang="en-US" sz="2400" dirty="0" err="1">
                <a:solidFill>
                  <a:srgbClr val="0070C0"/>
                </a:solidFill>
                <a:latin typeface="Consolas" panose="020B0609020204030204" pitchFamily="49" charset="0"/>
              </a:rPr>
              <a:t>Dashboard.Rmd</a:t>
            </a:r>
            <a:r>
              <a:rPr lang="en-US" sz="2800" dirty="0"/>
              <a:t> to work with a draft COVID19 </a:t>
            </a:r>
            <a:r>
              <a:rPr lang="en-US" sz="2800" dirty="0" err="1"/>
              <a:t>flexdashboard</a:t>
            </a:r>
            <a:r>
              <a:rPr lang="en-US" sz="2800" dirty="0"/>
              <a:t>.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dirty="0">
                <a:solidFill>
                  <a:srgbClr val="0070C0"/>
                </a:solidFill>
                <a:latin typeface="Consolas" panose="020B0609020204030204" pitchFamily="49" charset="0"/>
              </a:rPr>
              <a:t>fill</a:t>
            </a:r>
            <a:r>
              <a:rPr lang="en-US" sz="2800" dirty="0"/>
              <a:t> aesthetic to </a:t>
            </a:r>
            <a:r>
              <a:rPr lang="en-US" sz="2400" dirty="0">
                <a:solidFill>
                  <a:srgbClr val="0070C0"/>
                </a:solidFill>
                <a:latin typeface="Consolas" panose="020B0609020204030204" pitchFamily="49" charset="0"/>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11628</TotalTime>
  <Words>2867</Words>
  <Application>Microsoft Macintosh PowerPoint</Application>
  <PresentationFormat>Widescreen</PresentationFormat>
  <Paragraphs>220</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Consolas</vt:lpstr>
      <vt:lpstr>Tw Cen MT</vt:lpstr>
      <vt:lpstr>Tw Cen MT Condensed</vt:lpstr>
      <vt:lpstr>Wingdings 3</vt:lpstr>
      <vt:lpstr>Integral</vt:lpstr>
      <vt:lpstr>CHOP R 101: Intro to R for Clinical Data</vt:lpstr>
      <vt:lpstr>PowerPoint Presentation</vt:lpstr>
      <vt:lpstr>Dashboards visualize key data on demand</vt:lpstr>
      <vt:lpstr>PowerPoint Presentation</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flexdashboards and Shiny apps</vt:lpstr>
      <vt:lpstr>PowerPoint Presentation</vt:lpstr>
      <vt:lpstr>What next?</vt:lpstr>
      <vt:lpstr>Install R and RStudio on your computer!</vt:lpstr>
      <vt:lpstr>“Come” to a CHOP R User Group Meeting!</vt:lpstr>
      <vt:lpstr>Do a Mini Project in R!</vt:lpstr>
      <vt:lpstr>PowerPoint Presentation</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671</cp:revision>
  <cp:lastPrinted>2019-02-19T22:36:37Z</cp:lastPrinted>
  <dcterms:created xsi:type="dcterms:W3CDTF">2018-02-01T22:00:01Z</dcterms:created>
  <dcterms:modified xsi:type="dcterms:W3CDTF">2020-12-09T04:38:16Z</dcterms:modified>
</cp:coreProperties>
</file>